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78" r:id="rId6"/>
    <p:sldId id="260" r:id="rId7"/>
    <p:sldId id="28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9" r:id="rId21"/>
    <p:sldId id="273" r:id="rId22"/>
    <p:sldId id="274" r:id="rId23"/>
    <p:sldId id="276" r:id="rId24"/>
    <p:sldId id="277" r:id="rId25"/>
    <p:sldId id="275"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1092"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90A51F4F-B015-4509-8A7F-5B52763180CA}" type="datetimeFigureOut">
              <a:rPr lang="en-IN" smtClean="0"/>
              <a:pPr/>
              <a:t>23-03-2016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2FF122-7F20-4336-9F77-737BCB006084}"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0A51F4F-B015-4509-8A7F-5B52763180CA}" type="datetimeFigureOut">
              <a:rPr lang="en-IN" smtClean="0"/>
              <a:pPr/>
              <a:t>23-03-2016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2FF122-7F20-4336-9F77-737BCB006084}"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0A51F4F-B015-4509-8A7F-5B52763180CA}" type="datetimeFigureOut">
              <a:rPr lang="en-IN" smtClean="0"/>
              <a:pPr/>
              <a:t>23-03-2016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2FF122-7F20-4336-9F77-737BCB006084}"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0A51F4F-B015-4509-8A7F-5B52763180CA}" type="datetimeFigureOut">
              <a:rPr lang="en-IN" smtClean="0"/>
              <a:pPr/>
              <a:t>23-03-2016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2FF122-7F20-4336-9F77-737BCB006084}"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A51F4F-B015-4509-8A7F-5B52763180CA}" type="datetimeFigureOut">
              <a:rPr lang="en-IN" smtClean="0"/>
              <a:pPr/>
              <a:t>23-03-2016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2FF122-7F20-4336-9F77-737BCB006084}"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0A51F4F-B015-4509-8A7F-5B52763180CA}" type="datetimeFigureOut">
              <a:rPr lang="en-IN" smtClean="0"/>
              <a:pPr/>
              <a:t>23-03-2016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2FF122-7F20-4336-9F77-737BCB006084}"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0A51F4F-B015-4509-8A7F-5B52763180CA}" type="datetimeFigureOut">
              <a:rPr lang="en-IN" smtClean="0"/>
              <a:pPr/>
              <a:t>23-03-2016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52FF122-7F20-4336-9F77-737BCB006084}"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0A51F4F-B015-4509-8A7F-5B52763180CA}" type="datetimeFigureOut">
              <a:rPr lang="en-IN" smtClean="0"/>
              <a:pPr/>
              <a:t>23-03-2016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52FF122-7F20-4336-9F77-737BCB006084}"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A51F4F-B015-4509-8A7F-5B52763180CA}" type="datetimeFigureOut">
              <a:rPr lang="en-IN" smtClean="0"/>
              <a:pPr/>
              <a:t>23-03-2016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52FF122-7F20-4336-9F77-737BCB006084}"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A51F4F-B015-4509-8A7F-5B52763180CA}" type="datetimeFigureOut">
              <a:rPr lang="en-IN" smtClean="0"/>
              <a:pPr/>
              <a:t>23-03-2016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2FF122-7F20-4336-9F77-737BCB006084}"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A51F4F-B015-4509-8A7F-5B52763180CA}" type="datetimeFigureOut">
              <a:rPr lang="en-IN" smtClean="0"/>
              <a:pPr/>
              <a:t>23-03-2016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2FF122-7F20-4336-9F77-737BCB006084}"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A51F4F-B015-4509-8A7F-5B52763180CA}" type="datetimeFigureOut">
              <a:rPr lang="en-IN" smtClean="0"/>
              <a:pPr/>
              <a:t>23-03-2016</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FF122-7F20-4336-9F77-737BCB006084}"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ietf.org/rfc/rfc2616.tx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Data </a:t>
            </a:r>
            <a:r>
              <a:rPr lang="en-IN" dirty="0" err="1" smtClean="0"/>
              <a:t>attr</a:t>
            </a:r>
            <a:r>
              <a:rPr lang="en-IN" dirty="0" smtClean="0"/>
              <a:t> along </a:t>
            </a:r>
            <a:r>
              <a:rPr lang="en-IN" dirty="0" err="1" smtClean="0"/>
              <a:t>wid</a:t>
            </a:r>
            <a:r>
              <a:rPr lang="en-IN" dirty="0" smtClean="0"/>
              <a:t> </a:t>
            </a:r>
            <a:r>
              <a:rPr lang="en-IN" dirty="0" err="1" smtClean="0"/>
              <a:t>url</a:t>
            </a:r>
            <a:r>
              <a:rPr lang="en-IN" dirty="0" smtClean="0"/>
              <a:t> not doing(1</a:t>
            </a:r>
            <a:r>
              <a:rPr lang="en-IN" baseline="30000" dirty="0" smtClean="0"/>
              <a:t>st</a:t>
            </a:r>
            <a:r>
              <a:rPr lang="en-IN" dirty="0" smtClean="0"/>
              <a:t> </a:t>
            </a:r>
            <a:r>
              <a:rPr lang="en-IN" dirty="0" err="1" smtClean="0"/>
              <a:t>vid</a:t>
            </a:r>
            <a:r>
              <a:rPr lang="en-IN" dirty="0" smtClean="0"/>
              <a:t>)</a:t>
            </a:r>
            <a:endParaRPr lang="en-IN" dirty="0"/>
          </a:p>
        </p:txBody>
      </p:sp>
      <p:sp>
        <p:nvSpPr>
          <p:cNvPr id="3" name="Content Placeholder 2"/>
          <p:cNvSpPr>
            <a:spLocks noGrp="1"/>
          </p:cNvSpPr>
          <p:nvPr>
            <p:ph idx="1"/>
          </p:nvPr>
        </p:nvSpPr>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Failed </a:t>
            </a:r>
            <a:r>
              <a:rPr lang="en-IN" dirty="0" err="1" smtClean="0"/>
              <a:t>ajax</a:t>
            </a:r>
            <a:r>
              <a:rPr lang="en-IN" dirty="0" smtClean="0"/>
              <a:t> requests </a:t>
            </a:r>
            <a:r>
              <a:rPr lang="en-IN" dirty="0" err="1" smtClean="0"/>
              <a:t>wid</a:t>
            </a:r>
            <a:r>
              <a:rPr lang="en-IN" dirty="0" smtClean="0"/>
              <a:t> error </a:t>
            </a:r>
            <a:r>
              <a:rPr lang="en-IN" dirty="0" err="1" smtClean="0"/>
              <a:t>callback</a:t>
            </a:r>
            <a:endParaRPr lang="en-IN" dirty="0"/>
          </a:p>
        </p:txBody>
      </p:sp>
      <p:sp>
        <p:nvSpPr>
          <p:cNvPr id="3" name="Content Placeholder 2"/>
          <p:cNvSpPr>
            <a:spLocks noGrp="1"/>
          </p:cNvSpPr>
          <p:nvPr>
            <p:ph idx="1"/>
          </p:nvPr>
        </p:nvSpPr>
        <p:spPr/>
        <p:txBody>
          <a:bodyPr>
            <a:normAutofit/>
          </a:bodyPr>
          <a:lstStyle/>
          <a:p>
            <a:r>
              <a:rPr lang="en-IN" sz="1500" dirty="0" err="1" smtClean="0"/>
              <a:t>Wen</a:t>
            </a:r>
            <a:r>
              <a:rPr lang="en-IN" sz="1500" dirty="0" smtClean="0"/>
              <a:t> </a:t>
            </a:r>
            <a:r>
              <a:rPr lang="en-IN" sz="1500" dirty="0" err="1" smtClean="0"/>
              <a:t>ders</a:t>
            </a:r>
            <a:r>
              <a:rPr lang="en-IN" sz="1500" dirty="0" smtClean="0"/>
              <a:t> timeout, abort or server error</a:t>
            </a:r>
            <a:endParaRPr lang="en-IN" sz="1500" dirty="0"/>
          </a:p>
        </p:txBody>
      </p:sp>
      <p:pic>
        <p:nvPicPr>
          <p:cNvPr id="7170" name="Picture 2"/>
          <p:cNvPicPr>
            <a:picLocks noChangeAspect="1" noChangeArrowheads="1"/>
          </p:cNvPicPr>
          <p:nvPr/>
        </p:nvPicPr>
        <p:blipFill>
          <a:blip r:embed="rId2" cstate="print"/>
          <a:srcRect/>
          <a:stretch>
            <a:fillRect/>
          </a:stretch>
        </p:blipFill>
        <p:spPr bwMode="auto">
          <a:xfrm>
            <a:off x="0" y="2204864"/>
            <a:ext cx="10020300" cy="4048125"/>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sz="1500" dirty="0" smtClean="0"/>
              <a:t>How long does it take to timeout? It defers </a:t>
            </a:r>
            <a:r>
              <a:rPr lang="en-IN" sz="1500" dirty="0" err="1" smtClean="0"/>
              <a:t>fa</a:t>
            </a:r>
            <a:r>
              <a:rPr lang="en-IN" sz="1500" dirty="0" smtClean="0"/>
              <a:t> diff browsers thus it is better to set a timeout before calling the error </a:t>
            </a:r>
            <a:r>
              <a:rPr lang="en-IN" sz="1500" dirty="0" err="1" smtClean="0"/>
              <a:t>callbacks</a:t>
            </a:r>
            <a:endParaRPr lang="en-IN" sz="1500" dirty="0"/>
          </a:p>
        </p:txBody>
      </p:sp>
      <p:pic>
        <p:nvPicPr>
          <p:cNvPr id="8194" name="Picture 2"/>
          <p:cNvPicPr>
            <a:picLocks noChangeAspect="1" noChangeArrowheads="1"/>
          </p:cNvPicPr>
          <p:nvPr/>
        </p:nvPicPr>
        <p:blipFill>
          <a:blip r:embed="rId2" cstate="print"/>
          <a:srcRect/>
          <a:stretch>
            <a:fillRect/>
          </a:stretch>
        </p:blipFill>
        <p:spPr bwMode="auto">
          <a:xfrm>
            <a:off x="611560" y="2132856"/>
            <a:ext cx="8172450" cy="184785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Two other </a:t>
            </a:r>
            <a:r>
              <a:rPr lang="en-IN" dirty="0" err="1" smtClean="0"/>
              <a:t>callbacks</a:t>
            </a:r>
            <a:endParaRPr lang="en-IN" dirty="0"/>
          </a:p>
        </p:txBody>
      </p:sp>
      <p:sp>
        <p:nvSpPr>
          <p:cNvPr id="3" name="Content Placeholder 2"/>
          <p:cNvSpPr>
            <a:spLocks noGrp="1"/>
          </p:cNvSpPr>
          <p:nvPr>
            <p:ph idx="1"/>
          </p:nvPr>
        </p:nvSpPr>
        <p:spPr/>
        <p:txBody>
          <a:bodyPr/>
          <a:lstStyle/>
          <a:p>
            <a:endParaRPr lang="en-IN"/>
          </a:p>
        </p:txBody>
      </p:sp>
      <p:pic>
        <p:nvPicPr>
          <p:cNvPr id="9218" name="Picture 2"/>
          <p:cNvPicPr>
            <a:picLocks noChangeAspect="1" noChangeArrowheads="1"/>
          </p:cNvPicPr>
          <p:nvPr/>
        </p:nvPicPr>
        <p:blipFill>
          <a:blip r:embed="rId2" cstate="print"/>
          <a:srcRect/>
          <a:stretch>
            <a:fillRect/>
          </a:stretch>
        </p:blipFill>
        <p:spPr bwMode="auto">
          <a:xfrm>
            <a:off x="0" y="1556792"/>
            <a:ext cx="9134475" cy="48387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93507"/>
          </a:xfrm>
        </p:spPr>
        <p:txBody>
          <a:bodyPr>
            <a:normAutofit lnSpcReduction="10000"/>
          </a:bodyPr>
          <a:lstStyle/>
          <a:p>
            <a:r>
              <a:rPr lang="en-IN" sz="1500" dirty="0" smtClean="0"/>
              <a:t>The link in the </a:t>
            </a:r>
            <a:r>
              <a:rPr lang="en-IN" sz="1500" dirty="0" err="1" smtClean="0"/>
              <a:t>ajax</a:t>
            </a:r>
            <a:r>
              <a:rPr lang="en-IN" sz="1500" dirty="0" smtClean="0"/>
              <a:t> response </a:t>
            </a:r>
            <a:r>
              <a:rPr lang="en-IN" sz="1500" dirty="0" err="1" smtClean="0"/>
              <a:t>dosn</a:t>
            </a:r>
            <a:r>
              <a:rPr lang="en-IN" sz="1500" dirty="0" smtClean="0"/>
              <a:t> work becuzapp.js was run  </a:t>
            </a:r>
            <a:r>
              <a:rPr lang="en-IN" sz="1500" dirty="0" err="1" smtClean="0"/>
              <a:t>wen</a:t>
            </a:r>
            <a:r>
              <a:rPr lang="en-IN" sz="1500" dirty="0" smtClean="0"/>
              <a:t> the page was loaded.  the view-boarding-pass was not available until the </a:t>
            </a:r>
            <a:r>
              <a:rPr lang="en-IN" sz="1500" dirty="0" err="1" smtClean="0"/>
              <a:t>ajax</a:t>
            </a:r>
            <a:r>
              <a:rPr lang="en-IN" sz="1500" dirty="0" smtClean="0"/>
              <a:t> call was actually made and that is </a:t>
            </a:r>
            <a:r>
              <a:rPr lang="en-IN" sz="1500" dirty="0" err="1" smtClean="0"/>
              <a:t>wen</a:t>
            </a:r>
            <a:r>
              <a:rPr lang="en-IN" sz="1500" dirty="0" smtClean="0"/>
              <a:t> we have to use event delegation</a:t>
            </a:r>
          </a:p>
          <a:p>
            <a:endParaRPr lang="en-IN" sz="1500" dirty="0"/>
          </a:p>
          <a:p>
            <a:endParaRPr lang="en-IN" sz="1500" dirty="0" smtClean="0"/>
          </a:p>
          <a:p>
            <a:endParaRPr lang="en-IN" sz="1500" dirty="0"/>
          </a:p>
          <a:p>
            <a:endParaRPr lang="en-IN" sz="1500" dirty="0" smtClean="0"/>
          </a:p>
          <a:p>
            <a:endParaRPr lang="en-IN" sz="1500" dirty="0"/>
          </a:p>
          <a:p>
            <a:endParaRPr lang="en-IN" sz="1500" dirty="0" smtClean="0"/>
          </a:p>
          <a:p>
            <a:endParaRPr lang="en-IN" sz="1500" dirty="0"/>
          </a:p>
          <a:p>
            <a:endParaRPr lang="en-IN" sz="1500" dirty="0" smtClean="0"/>
          </a:p>
          <a:p>
            <a:endParaRPr lang="en-IN" sz="1500" dirty="0"/>
          </a:p>
          <a:p>
            <a:endParaRPr lang="en-IN" sz="1500" dirty="0" smtClean="0"/>
          </a:p>
          <a:p>
            <a:endParaRPr lang="en-IN" sz="1500" dirty="0"/>
          </a:p>
          <a:p>
            <a:endParaRPr lang="en-IN" sz="1500" dirty="0" smtClean="0"/>
          </a:p>
          <a:p>
            <a:endParaRPr lang="en-IN" sz="1500" dirty="0"/>
          </a:p>
          <a:p>
            <a:endParaRPr lang="en-IN" sz="1500" dirty="0" smtClean="0"/>
          </a:p>
          <a:p>
            <a:endParaRPr lang="en-IN" sz="1500" dirty="0"/>
          </a:p>
          <a:p>
            <a:endParaRPr lang="en-IN" sz="1500" dirty="0" smtClean="0"/>
          </a:p>
          <a:p>
            <a:endParaRPr lang="en-IN" sz="1500" dirty="0"/>
          </a:p>
          <a:p>
            <a:endParaRPr lang="en-IN" sz="1500" dirty="0" smtClean="0"/>
          </a:p>
          <a:p>
            <a:r>
              <a:rPr lang="en-IN" sz="1500" dirty="0"/>
              <a:t> </a:t>
            </a:r>
            <a:r>
              <a:rPr lang="en-IN" sz="1500" dirty="0" smtClean="0"/>
              <a:t>  </a:t>
            </a:r>
            <a:endParaRPr lang="en-IN" sz="1500" dirty="0"/>
          </a:p>
        </p:txBody>
      </p:sp>
      <p:pic>
        <p:nvPicPr>
          <p:cNvPr id="10242" name="Picture 2"/>
          <p:cNvPicPr>
            <a:picLocks noChangeAspect="1" noChangeArrowheads="1"/>
          </p:cNvPicPr>
          <p:nvPr/>
        </p:nvPicPr>
        <p:blipFill>
          <a:blip r:embed="rId2" cstate="print"/>
          <a:srcRect/>
          <a:stretch>
            <a:fillRect/>
          </a:stretch>
        </p:blipFill>
        <p:spPr bwMode="auto">
          <a:xfrm>
            <a:off x="0" y="1052736"/>
            <a:ext cx="9753600" cy="4924425"/>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0" y="6200775"/>
            <a:ext cx="9734550" cy="657225"/>
          </a:xfrm>
          <a:prstGeom prst="rect">
            <a:avLst/>
          </a:prstGeom>
          <a:noFill/>
          <a:ln w="9525">
            <a:noFill/>
            <a:miter lim="800000"/>
            <a:headEnd/>
            <a:tailEnd/>
          </a:ln>
        </p:spPr>
      </p:pic>
      <p:pic>
        <p:nvPicPr>
          <p:cNvPr id="10244" name="Picture 4"/>
          <p:cNvPicPr>
            <a:picLocks noChangeAspect="1" noChangeArrowheads="1"/>
          </p:cNvPicPr>
          <p:nvPr/>
        </p:nvPicPr>
        <p:blipFill>
          <a:blip r:embed="rId4" cstate="print"/>
          <a:srcRect/>
          <a:stretch>
            <a:fillRect/>
          </a:stretch>
        </p:blipFill>
        <p:spPr bwMode="auto">
          <a:xfrm>
            <a:off x="539552" y="6708973"/>
            <a:ext cx="7400925" cy="752475"/>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3</a:t>
            </a:r>
            <a:r>
              <a:rPr lang="en-IN" baseline="30000" dirty="0" smtClean="0"/>
              <a:t>rd</a:t>
            </a:r>
            <a:r>
              <a:rPr lang="en-IN" dirty="0" smtClean="0"/>
              <a:t> video </a:t>
            </a:r>
            <a:r>
              <a:rPr lang="en-IN" dirty="0" err="1" smtClean="0"/>
              <a:t>js</a:t>
            </a:r>
            <a:r>
              <a:rPr lang="en-IN" dirty="0" smtClean="0"/>
              <a:t> objects not doing</a:t>
            </a:r>
            <a:endParaRPr lang="en-IN" dirty="0"/>
          </a:p>
        </p:txBody>
      </p:sp>
      <p:sp>
        <p:nvSpPr>
          <p:cNvPr id="3" name="Content Placeholder 2"/>
          <p:cNvSpPr>
            <a:spLocks noGrp="1"/>
          </p:cNvSpPr>
          <p:nvPr>
            <p:ph idx="1"/>
          </p:nvPr>
        </p:nvSpPr>
        <p:spPr/>
        <p:txBody>
          <a:bodyPr/>
          <a:lstStyle/>
          <a:p>
            <a:r>
              <a:rPr lang="en-IN" dirty="0" smtClean="0"/>
              <a:t>Init method , refactoring n organising</a:t>
            </a:r>
          </a:p>
          <a:p>
            <a:r>
              <a:rPr lang="en-IN" dirty="0" smtClean="0"/>
              <a:t>4</a:t>
            </a:r>
            <a:r>
              <a:rPr lang="en-IN" baseline="30000" dirty="0" smtClean="0"/>
              <a:t>th</a:t>
            </a:r>
            <a:r>
              <a:rPr lang="en-IN" dirty="0" smtClean="0"/>
              <a:t> video </a:t>
            </a:r>
            <a:r>
              <a:rPr lang="en-IN" dirty="0" err="1" smtClean="0"/>
              <a:t>js</a:t>
            </a:r>
            <a:r>
              <a:rPr lang="en-IN" dirty="0" smtClean="0"/>
              <a:t> </a:t>
            </a:r>
            <a:r>
              <a:rPr lang="en-IN" dirty="0" err="1" smtClean="0"/>
              <a:t>funtions</a:t>
            </a:r>
            <a:r>
              <a:rPr lang="en-IN" dirty="0" smtClean="0"/>
              <a:t> (not doing)</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AJAX forms(refer </a:t>
            </a:r>
            <a:r>
              <a:rPr lang="en-IN" dirty="0" err="1" smtClean="0"/>
              <a:t>elswer</a:t>
            </a:r>
            <a:r>
              <a:rPr lang="en-IN" dirty="0" smtClean="0"/>
              <a:t> </a:t>
            </a:r>
            <a:r>
              <a:rPr lang="en-IN" dirty="0" err="1" smtClean="0"/>
              <a:t>fa</a:t>
            </a:r>
            <a:r>
              <a:rPr lang="en-IN" dirty="0" smtClean="0"/>
              <a:t> better example)</a:t>
            </a:r>
            <a:endParaRPr lang="en-IN" dirty="0"/>
          </a:p>
        </p:txBody>
      </p:sp>
      <p:sp>
        <p:nvSpPr>
          <p:cNvPr id="3" name="Content Placeholder 2"/>
          <p:cNvSpPr>
            <a:spLocks noGrp="1"/>
          </p:cNvSpPr>
          <p:nvPr>
            <p:ph idx="1"/>
          </p:nvPr>
        </p:nvSpPr>
        <p:spPr/>
        <p:txBody>
          <a:bodyPr/>
          <a:lstStyle/>
          <a:p>
            <a:endParaRPr lang="en-IN"/>
          </a:p>
        </p:txBody>
      </p:sp>
      <p:pic>
        <p:nvPicPr>
          <p:cNvPr id="11266" name="Picture 2"/>
          <p:cNvPicPr>
            <a:picLocks noChangeAspect="1" noChangeArrowheads="1"/>
          </p:cNvPicPr>
          <p:nvPr/>
        </p:nvPicPr>
        <p:blipFill>
          <a:blip r:embed="rId2" cstate="print"/>
          <a:srcRect/>
          <a:stretch>
            <a:fillRect/>
          </a:stretch>
        </p:blipFill>
        <p:spPr bwMode="auto">
          <a:xfrm>
            <a:off x="0" y="1340768"/>
            <a:ext cx="10344150" cy="432435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To send the data along with the request</a:t>
            </a:r>
            <a:endParaRPr lang="en-IN" dirty="0"/>
          </a:p>
        </p:txBody>
      </p:sp>
      <p:sp>
        <p:nvSpPr>
          <p:cNvPr id="3" name="Content Placeholder 2"/>
          <p:cNvSpPr>
            <a:spLocks noGrp="1"/>
          </p:cNvSpPr>
          <p:nvPr>
            <p:ph idx="1"/>
          </p:nvPr>
        </p:nvSpPr>
        <p:spPr/>
        <p:txBody>
          <a:bodyPr>
            <a:normAutofit/>
          </a:bodyPr>
          <a:lstStyle/>
          <a:p>
            <a:r>
              <a:rPr lang="en-IN" sz="1500" dirty="0" smtClean="0"/>
              <a:t>Here </a:t>
            </a:r>
            <a:r>
              <a:rPr lang="en-IN" sz="1500" dirty="0" err="1" smtClean="0"/>
              <a:t>event.prevent</a:t>
            </a:r>
            <a:r>
              <a:rPr lang="en-IN" sz="1500" dirty="0" smtClean="0"/>
              <a:t> </a:t>
            </a:r>
            <a:r>
              <a:rPr lang="en-IN" sz="1500" dirty="0" err="1" smtClean="0"/>
              <a:t>cuz</a:t>
            </a:r>
            <a:r>
              <a:rPr lang="en-IN" sz="1500" dirty="0" smtClean="0"/>
              <a:t> the form has a default behaviour of full page refresh on form submit</a:t>
            </a:r>
          </a:p>
          <a:p>
            <a:r>
              <a:rPr lang="en-IN" sz="1500" dirty="0" smtClean="0"/>
              <a:t>On submit it did an </a:t>
            </a:r>
            <a:r>
              <a:rPr lang="en-IN" sz="1500" dirty="0" err="1" smtClean="0"/>
              <a:t>ajax</a:t>
            </a:r>
            <a:r>
              <a:rPr lang="en-IN" sz="1500" dirty="0" smtClean="0"/>
              <a:t> call and also submitted the form and did a full page refresh.</a:t>
            </a:r>
          </a:p>
          <a:p>
            <a:r>
              <a:rPr lang="en-IN" sz="1500" dirty="0" smtClean="0"/>
              <a:t>Here we send a key value pair wrapping it up into </a:t>
            </a:r>
            <a:r>
              <a:rPr lang="en-IN" sz="1500" dirty="0" err="1" smtClean="0"/>
              <a:t>js</a:t>
            </a:r>
            <a:r>
              <a:rPr lang="en-IN" sz="1500" dirty="0" smtClean="0"/>
              <a:t> object.</a:t>
            </a:r>
            <a:endParaRPr lang="en-IN" sz="1500" dirty="0"/>
          </a:p>
        </p:txBody>
      </p:sp>
      <p:pic>
        <p:nvPicPr>
          <p:cNvPr id="12290" name="Picture 2"/>
          <p:cNvPicPr>
            <a:picLocks noChangeAspect="1" noChangeArrowheads="1"/>
          </p:cNvPicPr>
          <p:nvPr/>
        </p:nvPicPr>
        <p:blipFill>
          <a:blip r:embed="rId2" cstate="print"/>
          <a:srcRect/>
          <a:stretch>
            <a:fillRect/>
          </a:stretch>
        </p:blipFill>
        <p:spPr bwMode="auto">
          <a:xfrm>
            <a:off x="0" y="2524075"/>
            <a:ext cx="10248900" cy="4505325"/>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To send the data along with the request better way</a:t>
            </a:r>
            <a:endParaRPr lang="en-IN" dirty="0"/>
          </a:p>
        </p:txBody>
      </p:sp>
      <p:sp>
        <p:nvSpPr>
          <p:cNvPr id="3" name="Content Placeholder 2"/>
          <p:cNvSpPr>
            <a:spLocks noGrp="1"/>
          </p:cNvSpPr>
          <p:nvPr>
            <p:ph idx="1"/>
          </p:nvPr>
        </p:nvSpPr>
        <p:spPr/>
        <p:txBody>
          <a:bodyPr/>
          <a:lstStyle/>
          <a:p>
            <a:endParaRPr lang="en-IN"/>
          </a:p>
        </p:txBody>
      </p:sp>
      <p:pic>
        <p:nvPicPr>
          <p:cNvPr id="13314" name="Picture 2"/>
          <p:cNvPicPr>
            <a:picLocks noChangeAspect="1" noChangeArrowheads="1"/>
          </p:cNvPicPr>
          <p:nvPr/>
        </p:nvPicPr>
        <p:blipFill>
          <a:blip r:embed="rId2" cstate="print"/>
          <a:srcRect/>
          <a:stretch>
            <a:fillRect/>
          </a:stretch>
        </p:blipFill>
        <p:spPr bwMode="auto">
          <a:xfrm>
            <a:off x="0" y="1844824"/>
            <a:ext cx="10296525" cy="40386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finally</a:t>
            </a:r>
            <a:endParaRPr lang="en-IN" dirty="0"/>
          </a:p>
        </p:txBody>
      </p:sp>
      <p:pic>
        <p:nvPicPr>
          <p:cNvPr id="14338" name="Picture 2"/>
          <p:cNvPicPr>
            <a:picLocks noGrp="1" noChangeAspect="1" noChangeArrowheads="1"/>
          </p:cNvPicPr>
          <p:nvPr>
            <p:ph idx="1"/>
          </p:nvPr>
        </p:nvPicPr>
        <p:blipFill>
          <a:blip r:embed="rId2" cstate="print"/>
          <a:srcRect/>
          <a:stretch>
            <a:fillRect/>
          </a:stretch>
        </p:blipFill>
        <p:spPr bwMode="auto">
          <a:xfrm>
            <a:off x="1403648" y="1916832"/>
            <a:ext cx="6324600" cy="31623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cstate="print"/>
          <a:srcRect/>
          <a:stretch>
            <a:fillRect/>
          </a:stretch>
        </p:blipFill>
        <p:spPr bwMode="auto">
          <a:xfrm>
            <a:off x="0" y="1988840"/>
            <a:ext cx="9105900" cy="4029075"/>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JSON</a:t>
            </a:r>
            <a:endParaRPr lang="en-IN" dirty="0"/>
          </a:p>
        </p:txBody>
      </p:sp>
      <p:sp>
        <p:nvSpPr>
          <p:cNvPr id="3" name="Content Placeholder 2"/>
          <p:cNvSpPr>
            <a:spLocks noGrp="1"/>
          </p:cNvSpPr>
          <p:nvPr>
            <p:ph idx="1"/>
          </p:nvPr>
        </p:nvSpPr>
        <p:spPr/>
        <p:txBody>
          <a:bodyPr>
            <a:normAutofit fontScale="55000" lnSpcReduction="20000"/>
          </a:bodyPr>
          <a:lstStyle/>
          <a:p>
            <a:r>
              <a:rPr lang="en-IN" dirty="0" smtClean="0"/>
              <a:t>JSON or JavaScript Object Notation is a lightweight text-based open standard designed for human-readable data interchange.</a:t>
            </a:r>
          </a:p>
          <a:p>
            <a:r>
              <a:rPr lang="en-IN" dirty="0" smtClean="0"/>
              <a:t>JSON stands for JavaScript Object Notation.</a:t>
            </a:r>
          </a:p>
          <a:p>
            <a:r>
              <a:rPr lang="en-IN" dirty="0" smtClean="0"/>
              <a:t>This format was specified by Douglas </a:t>
            </a:r>
            <a:r>
              <a:rPr lang="en-IN" dirty="0" err="1" smtClean="0"/>
              <a:t>Crockford</a:t>
            </a:r>
            <a:r>
              <a:rPr lang="en-IN" dirty="0" smtClean="0"/>
              <a:t>.</a:t>
            </a:r>
          </a:p>
          <a:p>
            <a:r>
              <a:rPr lang="en-IN" dirty="0" smtClean="0"/>
              <a:t>This was designed for human-readable data interchange</a:t>
            </a:r>
          </a:p>
          <a:p>
            <a:r>
              <a:rPr lang="en-IN" dirty="0" smtClean="0"/>
              <a:t>It has been extended from the JavaScript scripting language.</a:t>
            </a:r>
          </a:p>
          <a:p>
            <a:r>
              <a:rPr lang="en-IN" dirty="0" smtClean="0"/>
              <a:t>The filename extension is </a:t>
            </a:r>
            <a:r>
              <a:rPr lang="en-IN" b="1" dirty="0" smtClean="0"/>
              <a:t>.</a:t>
            </a:r>
            <a:r>
              <a:rPr lang="en-IN" b="1" dirty="0" err="1" smtClean="0"/>
              <a:t>json</a:t>
            </a:r>
            <a:endParaRPr lang="en-IN" dirty="0" smtClean="0"/>
          </a:p>
          <a:p>
            <a:endParaRPr lang="en-IN" dirty="0" smtClean="0"/>
          </a:p>
          <a:p>
            <a:endParaRPr lang="en-IN" dirty="0" smtClean="0"/>
          </a:p>
          <a:p>
            <a:r>
              <a:rPr lang="en-IN" dirty="0" smtClean="0"/>
              <a:t>This is primarily used to transmit data between server and web application.</a:t>
            </a:r>
          </a:p>
          <a:p>
            <a:r>
              <a:rPr lang="en-IN" dirty="0" smtClean="0"/>
              <a:t>Web Services and API.s use JSON format to provide public data.</a:t>
            </a:r>
          </a:p>
          <a:p>
            <a:pPr>
              <a:buNone/>
            </a:pPr>
            <a:r>
              <a:rPr lang="en-IN" dirty="0" smtClean="0"/>
              <a:t>Characteristics of JSON</a:t>
            </a:r>
          </a:p>
          <a:p>
            <a:r>
              <a:rPr lang="en-IN" dirty="0" smtClean="0"/>
              <a:t>Easy to read and write JSON.</a:t>
            </a:r>
          </a:p>
          <a:p>
            <a:r>
              <a:rPr lang="en-IN" dirty="0" smtClean="0"/>
              <a:t>Lightweight text based interchange format</a:t>
            </a:r>
          </a:p>
          <a:p>
            <a:r>
              <a:rPr lang="en-IN" dirty="0" smtClean="0"/>
              <a:t>Language independent.</a:t>
            </a:r>
          </a:p>
          <a:p>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AJAX with JSON(JS object notation)</a:t>
            </a:r>
            <a:br>
              <a:rPr lang="en-IN" dirty="0" smtClean="0"/>
            </a:br>
            <a:r>
              <a:rPr lang="en-IN" dirty="0" smtClean="0"/>
              <a:t>a std way to format data </a:t>
            </a:r>
            <a:endParaRPr lang="en-IN" dirty="0"/>
          </a:p>
        </p:txBody>
      </p:sp>
      <p:sp>
        <p:nvSpPr>
          <p:cNvPr id="3" name="Content Placeholder 2"/>
          <p:cNvSpPr>
            <a:spLocks noGrp="1"/>
          </p:cNvSpPr>
          <p:nvPr>
            <p:ph idx="1"/>
          </p:nvPr>
        </p:nvSpPr>
        <p:spPr/>
        <p:txBody>
          <a:bodyPr>
            <a:normAutofit/>
          </a:bodyPr>
          <a:lstStyle/>
          <a:p>
            <a:r>
              <a:rPr lang="en-IN" sz="1500" dirty="0" smtClean="0"/>
              <a:t>Use </a:t>
            </a:r>
            <a:r>
              <a:rPr lang="en-IN" sz="1500" dirty="0" err="1" smtClean="0"/>
              <a:t>dataType</a:t>
            </a:r>
            <a:r>
              <a:rPr lang="en-IN" sz="1500" dirty="0" smtClean="0"/>
              <a:t> option to tell the response we are expecting is a </a:t>
            </a:r>
            <a:r>
              <a:rPr lang="en-IN" sz="1500" dirty="0" err="1" smtClean="0"/>
              <a:t>json</a:t>
            </a:r>
            <a:r>
              <a:rPr lang="en-IN" sz="1500" dirty="0" smtClean="0"/>
              <a:t> and also use option </a:t>
            </a:r>
            <a:r>
              <a:rPr lang="en-IN" sz="1500" dirty="0" err="1" smtClean="0"/>
              <a:t>contentType</a:t>
            </a:r>
            <a:r>
              <a:rPr lang="en-IN" sz="1500" dirty="0" smtClean="0"/>
              <a:t> to ask the server to respond with </a:t>
            </a:r>
            <a:r>
              <a:rPr lang="en-IN" sz="1500" dirty="0" err="1" smtClean="0"/>
              <a:t>json</a:t>
            </a:r>
            <a:endParaRPr lang="en-IN" sz="1500" dirty="0"/>
          </a:p>
        </p:txBody>
      </p:sp>
      <p:pic>
        <p:nvPicPr>
          <p:cNvPr id="15362" name="Picture 2"/>
          <p:cNvPicPr>
            <a:picLocks noChangeAspect="1" noChangeArrowheads="1"/>
          </p:cNvPicPr>
          <p:nvPr/>
        </p:nvPicPr>
        <p:blipFill>
          <a:blip r:embed="rId2" cstate="print"/>
          <a:srcRect/>
          <a:stretch>
            <a:fillRect/>
          </a:stretch>
        </p:blipFill>
        <p:spPr bwMode="auto">
          <a:xfrm>
            <a:off x="0" y="2420888"/>
            <a:ext cx="10201275" cy="3552825"/>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rmAutofit/>
          </a:bodyPr>
          <a:lstStyle/>
          <a:p>
            <a:pPr>
              <a:buNone/>
            </a:pPr>
            <a:r>
              <a:rPr lang="en-IN" sz="1500" dirty="0" smtClean="0"/>
              <a:t>Instead of showing the </a:t>
            </a:r>
            <a:r>
              <a:rPr lang="en-IN" sz="1500" dirty="0" err="1" smtClean="0"/>
              <a:t>json</a:t>
            </a:r>
            <a:r>
              <a:rPr lang="en-IN" sz="1500" dirty="0" smtClean="0"/>
              <a:t> jus </a:t>
            </a:r>
            <a:r>
              <a:rPr lang="en-IN" sz="1500" dirty="0" err="1" smtClean="0"/>
              <a:t>lidat</a:t>
            </a:r>
            <a:r>
              <a:rPr lang="en-IN" sz="1500" dirty="0" smtClean="0"/>
              <a:t> convert it into html and den show</a:t>
            </a:r>
          </a:p>
          <a:p>
            <a:endParaRPr lang="en-IN" sz="1500" dirty="0"/>
          </a:p>
        </p:txBody>
      </p:sp>
      <p:pic>
        <p:nvPicPr>
          <p:cNvPr id="16386" name="Picture 2"/>
          <p:cNvPicPr>
            <a:picLocks noChangeAspect="1" noChangeArrowheads="1"/>
          </p:cNvPicPr>
          <p:nvPr/>
        </p:nvPicPr>
        <p:blipFill>
          <a:blip r:embed="rId2" cstate="print"/>
          <a:srcRect/>
          <a:stretch>
            <a:fillRect/>
          </a:stretch>
        </p:blipFill>
        <p:spPr bwMode="auto">
          <a:xfrm>
            <a:off x="0" y="1916832"/>
            <a:ext cx="10353675" cy="377190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Namespace and trigger?</a:t>
            </a:r>
            <a:endParaRPr lang="en-IN" dirty="0"/>
          </a:p>
        </p:txBody>
      </p:sp>
      <p:sp>
        <p:nvSpPr>
          <p:cNvPr id="3" name="Content Placeholder 2"/>
          <p:cNvSpPr>
            <a:spLocks noGrp="1"/>
          </p:cNvSpPr>
          <p:nvPr>
            <p:ph idx="1"/>
          </p:nvPr>
        </p:nvSpPr>
        <p:spPr/>
        <p:txBody>
          <a:bodyPr/>
          <a:lstStyle/>
          <a:p>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Custom events</a:t>
            </a:r>
            <a:endParaRPr lang="en-IN"/>
          </a:p>
        </p:txBody>
      </p:sp>
      <p:sp>
        <p:nvSpPr>
          <p:cNvPr id="3" name="Content Placeholder 2"/>
          <p:cNvSpPr>
            <a:spLocks noGrp="1"/>
          </p:cNvSpPr>
          <p:nvPr>
            <p:ph idx="1"/>
          </p:nvPr>
        </p:nvSpPr>
        <p:spPr/>
        <p:txBody>
          <a:bodyPr/>
          <a:lstStyle/>
          <a:p>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Dont</a:t>
            </a:r>
            <a:r>
              <a:rPr lang="en-IN" dirty="0" smtClean="0"/>
              <a:t> do </a:t>
            </a:r>
            <a:r>
              <a:rPr lang="en-IN" dirty="0" err="1" smtClean="0"/>
              <a:t>plugins</a:t>
            </a:r>
            <a:r>
              <a:rPr lang="en-IN" dirty="0" smtClean="0"/>
              <a:t> </a:t>
            </a:r>
            <a:r>
              <a:rPr lang="en-IN" smtClean="0"/>
              <a:t>and promises</a:t>
            </a:r>
            <a:endParaRPr lang="en-IN"/>
          </a:p>
        </p:txBody>
      </p:sp>
      <p:sp>
        <p:nvSpPr>
          <p:cNvPr id="3" name="Content Placeholder 2"/>
          <p:cNvSpPr>
            <a:spLocks noGrp="1"/>
          </p:cNvSpPr>
          <p:nvPr>
            <p:ph idx="1"/>
          </p:nvPr>
        </p:nvSpPr>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AJAX asynchronous </a:t>
            </a:r>
            <a:r>
              <a:rPr lang="en-IN" dirty="0" err="1" smtClean="0"/>
              <a:t>js</a:t>
            </a:r>
            <a:r>
              <a:rPr lang="en-IN" dirty="0" smtClean="0"/>
              <a:t> n xml</a:t>
            </a:r>
            <a:endParaRPr lang="en-IN" dirty="0"/>
          </a:p>
        </p:txBody>
      </p:sp>
      <p:sp>
        <p:nvSpPr>
          <p:cNvPr id="3" name="Content Placeholder 2"/>
          <p:cNvSpPr>
            <a:spLocks noGrp="1"/>
          </p:cNvSpPr>
          <p:nvPr>
            <p:ph idx="1"/>
          </p:nvPr>
        </p:nvSpPr>
        <p:spPr/>
        <p:txBody>
          <a:bodyPr>
            <a:normAutofit/>
          </a:bodyPr>
          <a:lstStyle/>
          <a:p>
            <a:r>
              <a:rPr lang="en-IN" sz="1300" dirty="0" smtClean="0">
                <a:latin typeface="+mj-lt"/>
              </a:rPr>
              <a:t>A way to communicate </a:t>
            </a:r>
            <a:r>
              <a:rPr lang="en-IN" sz="1300" dirty="0" err="1" smtClean="0">
                <a:latin typeface="+mj-lt"/>
              </a:rPr>
              <a:t>wid</a:t>
            </a:r>
            <a:r>
              <a:rPr lang="en-IN" sz="1300" dirty="0" smtClean="0">
                <a:latin typeface="+mj-lt"/>
              </a:rPr>
              <a:t> web server </a:t>
            </a:r>
            <a:r>
              <a:rPr lang="en-IN" sz="1300" dirty="0" err="1" smtClean="0">
                <a:latin typeface="+mj-lt"/>
              </a:rPr>
              <a:t>widout</a:t>
            </a:r>
            <a:r>
              <a:rPr lang="en-IN" sz="1300" dirty="0" smtClean="0">
                <a:latin typeface="+mj-lt"/>
              </a:rPr>
              <a:t> doing a full page refresh . To fetch more data into already loaded page dynamically </a:t>
            </a:r>
          </a:p>
          <a:p>
            <a:r>
              <a:rPr lang="en-IN" sz="1300" dirty="0" smtClean="0">
                <a:latin typeface="+mj-lt"/>
              </a:rPr>
              <a:t>A client side technique </a:t>
            </a:r>
            <a:r>
              <a:rPr lang="en-IN" sz="1300" dirty="0" err="1" smtClean="0">
                <a:latin typeface="+mj-lt"/>
              </a:rPr>
              <a:t>fa</a:t>
            </a:r>
            <a:r>
              <a:rPr lang="en-IN" sz="1300" dirty="0" smtClean="0">
                <a:latin typeface="+mj-lt"/>
              </a:rPr>
              <a:t> communicating </a:t>
            </a:r>
            <a:r>
              <a:rPr lang="en-IN" sz="1300" dirty="0" err="1" smtClean="0">
                <a:latin typeface="+mj-lt"/>
              </a:rPr>
              <a:t>wid</a:t>
            </a:r>
            <a:r>
              <a:rPr lang="en-IN" sz="1300" dirty="0" smtClean="0">
                <a:latin typeface="+mj-lt"/>
              </a:rPr>
              <a:t> a web server</a:t>
            </a:r>
          </a:p>
          <a:p>
            <a:pPr indent="-341313">
              <a:spcBef>
                <a:spcPts val="638"/>
              </a:spcBef>
              <a:spcAft>
                <a:spcPts val="1425"/>
              </a:spcAft>
              <a:buSzPct val="45000"/>
              <a:buFont typeface="Arial"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IN" sz="1300" dirty="0" smtClean="0">
                <a:latin typeface="+mj-lt"/>
              </a:rPr>
              <a:t> </a:t>
            </a:r>
            <a:r>
              <a:rPr lang="en-US" sz="1300" b="1" dirty="0" smtClean="0">
                <a:solidFill>
                  <a:srgbClr val="000000"/>
                </a:solidFill>
                <a:latin typeface="+mj-lt"/>
              </a:rPr>
              <a:t>AJAX is the art of exchanging data with a server, and updating parts of a web page - without reloading the whole page. loading data in the background and display it on the webpage, without reloading the whole page.</a:t>
            </a:r>
          </a:p>
          <a:p>
            <a:pPr indent="-341313">
              <a:spcBef>
                <a:spcPts val="638"/>
              </a:spcBef>
              <a:spcAft>
                <a:spcPts val="1425"/>
              </a:spcAft>
              <a:buSzPct val="45000"/>
              <a:buFont typeface="Arial"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1300" b="1" dirty="0" smtClean="0">
                <a:solidFill>
                  <a:srgbClr val="000000"/>
                </a:solidFill>
                <a:latin typeface="+mj-lt"/>
              </a:rPr>
              <a:t>Examples of applications using AJAX: Gmail, Google Maps, </a:t>
            </a:r>
            <a:r>
              <a:rPr lang="en-US" sz="1300" b="1" dirty="0" err="1" smtClean="0">
                <a:solidFill>
                  <a:srgbClr val="000000"/>
                </a:solidFill>
                <a:latin typeface="+mj-lt"/>
              </a:rPr>
              <a:t>Youtube</a:t>
            </a:r>
            <a:r>
              <a:rPr lang="en-US" sz="1300" b="1" dirty="0" smtClean="0">
                <a:solidFill>
                  <a:srgbClr val="000000"/>
                </a:solidFill>
                <a:latin typeface="+mj-lt"/>
              </a:rPr>
              <a:t>, and </a:t>
            </a:r>
            <a:r>
              <a:rPr lang="en-US" sz="1300" b="1" dirty="0" err="1" smtClean="0">
                <a:solidFill>
                  <a:srgbClr val="000000"/>
                </a:solidFill>
                <a:latin typeface="+mj-lt"/>
              </a:rPr>
              <a:t>Facebook</a:t>
            </a:r>
            <a:r>
              <a:rPr lang="en-US" sz="1300" b="1" dirty="0" smtClean="0">
                <a:solidFill>
                  <a:srgbClr val="000000"/>
                </a:solidFill>
                <a:latin typeface="+mj-lt"/>
              </a:rPr>
              <a:t> tabs.</a:t>
            </a:r>
          </a:p>
          <a:p>
            <a:pPr indent="-341313">
              <a:spcBef>
                <a:spcPts val="638"/>
              </a:spcBef>
              <a:spcAft>
                <a:spcPts val="1425"/>
              </a:spcAft>
              <a:buSzPct val="45000"/>
              <a:buFont typeface="Arial"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1300" b="1" dirty="0" smtClean="0">
                <a:solidFill>
                  <a:srgbClr val="000000"/>
                </a:solidFill>
                <a:latin typeface="+mj-lt"/>
              </a:rPr>
              <a:t>With the jQuery AJAX methods, you can request text, HTML, XML, or JSON from a remote server using both HTTP Get and HTTP Post - And you can load the external data directly into the selected HTML elements of your web page</a:t>
            </a:r>
          </a:p>
          <a:p>
            <a:pPr indent="-341313">
              <a:spcBef>
                <a:spcPts val="638"/>
              </a:spcBef>
              <a:spcAft>
                <a:spcPts val="1425"/>
              </a:spcAft>
              <a:buSzPct val="45000"/>
              <a:buFont typeface="Arial"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1300" b="1" dirty="0" smtClean="0">
                <a:solidFill>
                  <a:srgbClr val="000000"/>
                </a:solidFill>
                <a:latin typeface="+mj-lt"/>
              </a:rPr>
              <a:t>(Writing regular AJAX code can be a bit tricky, because different browsers have different syntax for AJAX implementation. This means that you will have to write extra code to test for different browsers. However, the jQuery team has taken care of this for us, so that we can write AJAX functionality with only one single line of code.)</a:t>
            </a:r>
          </a:p>
          <a:p>
            <a:endParaRPr lang="en-IN" sz="1300" dirty="0">
              <a:latin typeface="+mj-lt"/>
            </a:endParaRPr>
          </a:p>
        </p:txBody>
      </p:sp>
      <p:pic>
        <p:nvPicPr>
          <p:cNvPr id="4098" name="Picture 2"/>
          <p:cNvPicPr>
            <a:picLocks noChangeAspect="1" noChangeArrowheads="1"/>
          </p:cNvPicPr>
          <p:nvPr/>
        </p:nvPicPr>
        <p:blipFill>
          <a:blip r:embed="rId2" cstate="print"/>
          <a:srcRect/>
          <a:stretch>
            <a:fillRect/>
          </a:stretch>
        </p:blipFill>
        <p:spPr bwMode="auto">
          <a:xfrm>
            <a:off x="2699792" y="5117554"/>
            <a:ext cx="3257550" cy="104775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Wid</a:t>
            </a:r>
            <a:r>
              <a:rPr lang="en-IN" dirty="0" smtClean="0"/>
              <a:t> </a:t>
            </a:r>
            <a:r>
              <a:rPr lang="en-IN" dirty="0" err="1" smtClean="0"/>
              <a:t>ajax</a:t>
            </a:r>
            <a:endParaRPr lang="en-IN" dirty="0"/>
          </a:p>
        </p:txBody>
      </p:sp>
      <p:sp>
        <p:nvSpPr>
          <p:cNvPr id="3" name="Content Placeholder 2"/>
          <p:cNvSpPr>
            <a:spLocks noGrp="1"/>
          </p:cNvSpPr>
          <p:nvPr>
            <p:ph idx="1"/>
          </p:nvPr>
        </p:nvSpPr>
        <p:spPr/>
        <p:txBody>
          <a:bodyPr>
            <a:normAutofit/>
          </a:bodyPr>
          <a:lstStyle/>
          <a:p>
            <a:r>
              <a:rPr lang="en-IN" sz="1500" dirty="0" smtClean="0"/>
              <a:t>Browser has already loaded the webpage into the DOM but we </a:t>
            </a:r>
            <a:r>
              <a:rPr lang="en-IN" sz="1500" dirty="0" err="1" smtClean="0"/>
              <a:t>wanna</a:t>
            </a:r>
            <a:r>
              <a:rPr lang="en-IN" sz="1500" dirty="0" smtClean="0"/>
              <a:t> get additional </a:t>
            </a:r>
            <a:r>
              <a:rPr lang="en-IN" sz="1500" smtClean="0"/>
              <a:t>data </a:t>
            </a:r>
            <a:r>
              <a:rPr lang="en-IN" sz="1500" smtClean="0"/>
              <a:t>from the </a:t>
            </a:r>
            <a:r>
              <a:rPr lang="en-IN" sz="1500" dirty="0" smtClean="0"/>
              <a:t>server. So from inside the </a:t>
            </a:r>
            <a:r>
              <a:rPr lang="en-IN" sz="1500" dirty="0" err="1" smtClean="0"/>
              <a:t>javascript</a:t>
            </a:r>
            <a:r>
              <a:rPr lang="en-IN" sz="1500" dirty="0" smtClean="0"/>
              <a:t> we make an </a:t>
            </a:r>
            <a:r>
              <a:rPr lang="en-IN" sz="1500" dirty="0" err="1" smtClean="0"/>
              <a:t>ajax</a:t>
            </a:r>
            <a:r>
              <a:rPr lang="en-IN" sz="1500" dirty="0" smtClean="0"/>
              <a:t> request to the server and den the web server sends an  </a:t>
            </a:r>
            <a:r>
              <a:rPr lang="en-IN" sz="1500" dirty="0" err="1" smtClean="0"/>
              <a:t>ajax</a:t>
            </a:r>
            <a:r>
              <a:rPr lang="en-IN" sz="1500" dirty="0" smtClean="0"/>
              <a:t> response which can be an html o another data format den</a:t>
            </a:r>
            <a:endParaRPr lang="en-IN" sz="1500" dirty="0"/>
          </a:p>
        </p:txBody>
      </p:sp>
      <p:pic>
        <p:nvPicPr>
          <p:cNvPr id="2050" name="Picture 2"/>
          <p:cNvPicPr>
            <a:picLocks noChangeAspect="1" noChangeArrowheads="1"/>
          </p:cNvPicPr>
          <p:nvPr/>
        </p:nvPicPr>
        <p:blipFill>
          <a:blip r:embed="rId2" cstate="print"/>
          <a:srcRect/>
          <a:stretch>
            <a:fillRect/>
          </a:stretch>
        </p:blipFill>
        <p:spPr bwMode="auto">
          <a:xfrm>
            <a:off x="0" y="2420888"/>
            <a:ext cx="9477375" cy="470535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US" sz="1500" dirty="0" smtClean="0">
                <a:latin typeface="+mj-lt"/>
              </a:rPr>
              <a:t>Ajax stands for Asynchronous JavaScript and XML. Ajax is not a single technology; it is a suite of several technologies. Ajax incorporates the </a:t>
            </a:r>
            <a:r>
              <a:rPr lang="en-US" sz="1500" dirty="0" err="1" smtClean="0">
                <a:latin typeface="+mj-lt"/>
              </a:rPr>
              <a:t>following:XHTML</a:t>
            </a:r>
            <a:r>
              <a:rPr lang="en-US" sz="1500" dirty="0" smtClean="0">
                <a:latin typeface="+mj-lt"/>
              </a:rPr>
              <a:t> for the markup of web </a:t>
            </a:r>
            <a:r>
              <a:rPr lang="en-US" sz="1500" dirty="0" err="1" smtClean="0">
                <a:latin typeface="+mj-lt"/>
              </a:rPr>
              <a:t>pagesCSS</a:t>
            </a:r>
            <a:r>
              <a:rPr lang="en-US" sz="1500" dirty="0" smtClean="0">
                <a:latin typeface="+mj-lt"/>
              </a:rPr>
              <a:t> for the </a:t>
            </a:r>
            <a:r>
              <a:rPr lang="en-US" sz="1500" dirty="0" err="1" smtClean="0">
                <a:latin typeface="+mj-lt"/>
              </a:rPr>
              <a:t>stylingDynamic</a:t>
            </a:r>
            <a:r>
              <a:rPr lang="en-US" sz="1500" dirty="0" smtClean="0">
                <a:latin typeface="+mj-lt"/>
              </a:rPr>
              <a:t> display and interaction using the </a:t>
            </a:r>
            <a:r>
              <a:rPr lang="en-US" sz="1500" dirty="0" err="1" smtClean="0">
                <a:latin typeface="+mj-lt"/>
              </a:rPr>
              <a:t>DOMData</a:t>
            </a:r>
            <a:r>
              <a:rPr lang="en-US" sz="1500" dirty="0" smtClean="0">
                <a:latin typeface="+mj-lt"/>
              </a:rPr>
              <a:t> manipulation and interchange using </a:t>
            </a:r>
            <a:r>
              <a:rPr lang="en-US" sz="1500" dirty="0" err="1" smtClean="0">
                <a:latin typeface="+mj-lt"/>
              </a:rPr>
              <a:t>XMLData</a:t>
            </a:r>
            <a:r>
              <a:rPr lang="en-US" sz="1500" dirty="0" smtClean="0">
                <a:latin typeface="+mj-lt"/>
              </a:rPr>
              <a:t> retrieval using </a:t>
            </a:r>
            <a:r>
              <a:rPr lang="en-US" sz="1500" dirty="0" err="1" smtClean="0">
                <a:latin typeface="+mj-lt"/>
              </a:rPr>
              <a:t>XMLHttpRequestJavaScript</a:t>
            </a:r>
            <a:r>
              <a:rPr lang="en-US" sz="1500" dirty="0" smtClean="0">
                <a:latin typeface="+mj-lt"/>
              </a:rPr>
              <a:t> as the glue that meshes all this together</a:t>
            </a:r>
          </a:p>
          <a:p>
            <a:r>
              <a:rPr lang="en-US" sz="1500" dirty="0" smtClean="0">
                <a:latin typeface="+mj-lt"/>
              </a:rPr>
              <a:t>Ajax enables you to retrieve data for a web page without having to refresh the contents of the entire page. In the basic web architecture, the user clicks a link or submits a form. The form is submitted to the server, which then sends back a response. The response is then displayed for the user on a new page.</a:t>
            </a:r>
          </a:p>
          <a:p>
            <a:r>
              <a:rPr lang="en-US" sz="1500" dirty="0" smtClean="0">
                <a:latin typeface="+mj-lt"/>
              </a:rPr>
              <a:t>When you interact with an Ajax-powered web page, it loads an Ajax engine in the background. The engine is written in JavaScript and its responsibility is to both communicate with the web server and display the results to the user. When you submit data using an Ajax-powered form, the server returns an HTML fragment that contains the server's response and displays only the data that is new or changed as opposed to refreshing the entire page.</a:t>
            </a:r>
          </a:p>
          <a:p>
            <a:r>
              <a:rPr lang="en-US" sz="1500" dirty="0" smtClean="0">
                <a:latin typeface="+mj-lt"/>
              </a:rPr>
              <a:t>Show </a:t>
            </a:r>
            <a:r>
              <a:rPr lang="en-US" sz="1500" dirty="0" err="1" smtClean="0">
                <a:latin typeface="+mj-lt"/>
              </a:rPr>
              <a:t>flipkart</a:t>
            </a:r>
            <a:r>
              <a:rPr lang="en-US" sz="1500" dirty="0" smtClean="0">
                <a:latin typeface="+mj-lt"/>
              </a:rPr>
              <a:t> example</a:t>
            </a:r>
          </a:p>
          <a:p>
            <a:endParaRPr lang="en-IN" sz="1500" dirty="0">
              <a:latin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 1 without </a:t>
            </a:r>
            <a:r>
              <a:rPr lang="en-IN" dirty="0" err="1" smtClean="0"/>
              <a:t>ajax</a:t>
            </a:r>
            <a:endParaRPr lang="en-IN" dirty="0"/>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cstate="print"/>
          <a:srcRect/>
          <a:stretch>
            <a:fillRect/>
          </a:stretch>
        </p:blipFill>
        <p:spPr bwMode="auto">
          <a:xfrm>
            <a:off x="0" y="1484784"/>
            <a:ext cx="9915525" cy="508635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HTTP</a:t>
            </a:r>
            <a:endParaRPr lang="en-IN" dirty="0"/>
          </a:p>
        </p:txBody>
      </p:sp>
      <p:sp>
        <p:nvSpPr>
          <p:cNvPr id="3" name="Content Placeholder 2"/>
          <p:cNvSpPr>
            <a:spLocks noGrp="1"/>
          </p:cNvSpPr>
          <p:nvPr>
            <p:ph idx="1"/>
          </p:nvPr>
        </p:nvSpPr>
        <p:spPr/>
        <p:txBody>
          <a:bodyPr>
            <a:normAutofit fontScale="62500" lnSpcReduction="20000"/>
          </a:bodyPr>
          <a:lstStyle/>
          <a:p>
            <a:r>
              <a:rPr lang="en-IN" dirty="0" smtClean="0"/>
              <a:t>The </a:t>
            </a:r>
            <a:r>
              <a:rPr lang="en-IN" dirty="0" smtClean="0">
                <a:hlinkClick r:id="rId2"/>
              </a:rPr>
              <a:t>Hypertext Transfer Protocol</a:t>
            </a:r>
            <a:r>
              <a:rPr lang="en-IN" dirty="0" smtClean="0"/>
              <a:t> specifies how a client machine requests information or actions from servers. This protocol specifies how two machines share information, which is called a request.</a:t>
            </a:r>
          </a:p>
          <a:p>
            <a:pPr fontAlgn="base"/>
            <a:r>
              <a:rPr lang="en-IN" dirty="0" smtClean="0"/>
              <a:t>URI: </a:t>
            </a:r>
            <a:br>
              <a:rPr lang="en-IN" dirty="0" smtClean="0"/>
            </a:br>
            <a:r>
              <a:rPr lang="en-IN" dirty="0" smtClean="0"/>
              <a:t>A URI or Uniform Resource Identifier is how objects are identified. Clients use URIs to tell the server what object to act on for a given request. In more general terms a URI is nothing more than a web address.</a:t>
            </a:r>
          </a:p>
          <a:p>
            <a:pPr fontAlgn="base"/>
            <a:r>
              <a:rPr lang="en-IN" dirty="0" smtClean="0"/>
              <a:t>VERBS:</a:t>
            </a:r>
            <a:br>
              <a:rPr lang="en-IN" dirty="0" smtClean="0"/>
            </a:br>
            <a:r>
              <a:rPr lang="en-IN" b="1" dirty="0" smtClean="0"/>
              <a:t>GET</a:t>
            </a:r>
            <a:r>
              <a:rPr lang="en-IN" dirty="0" smtClean="0"/>
              <a:t> - how a client machine tells a server that it wants information about the item identified by the URI. Because GET requests are all about asking for information</a:t>
            </a:r>
          </a:p>
          <a:p>
            <a:pPr fontAlgn="base">
              <a:buNone/>
            </a:pPr>
            <a:r>
              <a:rPr lang="en-IN" b="1" dirty="0" smtClean="0"/>
              <a:t> 	POST</a:t>
            </a:r>
            <a:r>
              <a:rPr lang="en-IN" dirty="0" smtClean="0"/>
              <a:t> </a:t>
            </a:r>
          </a:p>
          <a:p>
            <a:pPr fontAlgn="base">
              <a:buNone/>
            </a:pPr>
            <a:r>
              <a:rPr lang="en-IN" b="1" dirty="0" smtClean="0"/>
              <a:t>	PATCH</a:t>
            </a:r>
            <a:r>
              <a:rPr lang="en-IN" dirty="0" smtClean="0"/>
              <a:t> - how a client tells a server it wants to modify an object identified by the URI the request is sent to.</a:t>
            </a:r>
          </a:p>
          <a:p>
            <a:pPr fontAlgn="base">
              <a:buNone/>
            </a:pPr>
            <a:r>
              <a:rPr lang="en-IN" b="1" dirty="0" smtClean="0"/>
              <a:t>	DELETE</a:t>
            </a:r>
            <a:r>
              <a:rPr lang="en-IN" dirty="0" smtClean="0"/>
              <a:t> - as you might guess, how a client tells a server to remove an object identified by the URI the request is sent to.</a:t>
            </a:r>
          </a:p>
          <a:p>
            <a:endParaRPr lang="en-IN" dirty="0" smtClean="0"/>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 1 </a:t>
            </a:r>
            <a:r>
              <a:rPr lang="en-IN" dirty="0" err="1" smtClean="0"/>
              <a:t>wid</a:t>
            </a:r>
            <a:r>
              <a:rPr lang="en-IN" dirty="0" smtClean="0"/>
              <a:t> </a:t>
            </a:r>
            <a:r>
              <a:rPr lang="en-IN" dirty="0" err="1" smtClean="0"/>
              <a:t>ajax</a:t>
            </a:r>
            <a:endParaRPr lang="en-IN" dirty="0"/>
          </a:p>
        </p:txBody>
      </p:sp>
      <p:sp>
        <p:nvSpPr>
          <p:cNvPr id="3" name="Content Placeholder 2"/>
          <p:cNvSpPr>
            <a:spLocks noGrp="1"/>
          </p:cNvSpPr>
          <p:nvPr>
            <p:ph idx="1"/>
          </p:nvPr>
        </p:nvSpPr>
        <p:spPr/>
        <p:txBody>
          <a:bodyPr>
            <a:normAutofit/>
          </a:bodyPr>
          <a:lstStyle/>
          <a:p>
            <a:r>
              <a:rPr lang="en-IN" sz="1500" dirty="0" smtClean="0"/>
              <a:t>First param is the </a:t>
            </a:r>
            <a:r>
              <a:rPr lang="en-IN" sz="1500" dirty="0" err="1" smtClean="0"/>
              <a:t>url</a:t>
            </a:r>
            <a:r>
              <a:rPr lang="en-IN" sz="1500" dirty="0" smtClean="0"/>
              <a:t> and the second is the </a:t>
            </a:r>
            <a:r>
              <a:rPr lang="en-IN" sz="1500" dirty="0" err="1" smtClean="0"/>
              <a:t>js</a:t>
            </a:r>
            <a:r>
              <a:rPr lang="en-IN" sz="1500" dirty="0" smtClean="0"/>
              <a:t> object which contains an option </a:t>
            </a:r>
            <a:r>
              <a:rPr lang="en-IN" sz="1500" dirty="0" err="1" smtClean="0"/>
              <a:t>cald</a:t>
            </a:r>
            <a:r>
              <a:rPr lang="en-IN" sz="1500" dirty="0" smtClean="0"/>
              <a:t> success. This is the success </a:t>
            </a:r>
            <a:r>
              <a:rPr lang="en-IN" sz="1500" dirty="0" err="1" smtClean="0"/>
              <a:t>callback</a:t>
            </a:r>
            <a:r>
              <a:rPr lang="en-IN" sz="1500" dirty="0" smtClean="0"/>
              <a:t>. This is  </a:t>
            </a:r>
            <a:r>
              <a:rPr lang="en-IN" sz="1500" dirty="0" err="1" smtClean="0"/>
              <a:t>wer</a:t>
            </a:r>
            <a:r>
              <a:rPr lang="en-IN" sz="1500" dirty="0" smtClean="0"/>
              <a:t> we tell our browser </a:t>
            </a:r>
            <a:r>
              <a:rPr lang="en-IN" sz="1500" dirty="0" err="1" smtClean="0"/>
              <a:t>watta</a:t>
            </a:r>
            <a:r>
              <a:rPr lang="en-IN" sz="1500" dirty="0" smtClean="0"/>
              <a:t> do if the response to the </a:t>
            </a:r>
            <a:r>
              <a:rPr lang="en-IN" sz="1500" dirty="0" err="1" smtClean="0"/>
              <a:t>req</a:t>
            </a:r>
            <a:r>
              <a:rPr lang="en-IN" sz="1500" dirty="0" smtClean="0"/>
              <a:t> is successful </a:t>
            </a:r>
          </a:p>
          <a:p>
            <a:r>
              <a:rPr lang="en-IN" sz="1500" dirty="0" smtClean="0"/>
              <a:t>In success we find the ticket div and load the html from the response(</a:t>
            </a:r>
            <a:r>
              <a:rPr lang="en-IN" sz="1500" dirty="0" err="1" smtClean="0"/>
              <a:t>ajax</a:t>
            </a:r>
            <a:r>
              <a:rPr lang="en-IN" sz="1500" dirty="0" smtClean="0"/>
              <a:t> load can b seen on dev tools)</a:t>
            </a:r>
          </a:p>
          <a:p>
            <a:r>
              <a:rPr lang="en-IN" sz="1500" dirty="0" err="1" smtClean="0"/>
              <a:t>url</a:t>
            </a:r>
            <a:r>
              <a:rPr lang="en-IN" sz="1500" dirty="0" smtClean="0"/>
              <a:t> can be relative, </a:t>
            </a:r>
            <a:r>
              <a:rPr lang="en-IN" sz="1500" dirty="0" err="1" smtClean="0"/>
              <a:t>cuz</a:t>
            </a:r>
            <a:r>
              <a:rPr lang="en-IN" sz="1500" dirty="0" smtClean="0"/>
              <a:t> by default the </a:t>
            </a:r>
            <a:r>
              <a:rPr lang="en-IN" sz="1500" dirty="0" err="1" smtClean="0"/>
              <a:t>ajax</a:t>
            </a:r>
            <a:r>
              <a:rPr lang="en-IN" sz="1500" dirty="0" smtClean="0"/>
              <a:t> we r calling will use the same domain that </a:t>
            </a:r>
            <a:r>
              <a:rPr lang="en-IN" sz="1500" dirty="0" err="1" smtClean="0"/>
              <a:t>yo</a:t>
            </a:r>
            <a:r>
              <a:rPr lang="en-IN" sz="1500" dirty="0" smtClean="0"/>
              <a:t> browser has loaded. The </a:t>
            </a:r>
            <a:r>
              <a:rPr lang="en-IN" sz="1500" dirty="0" err="1" smtClean="0"/>
              <a:t>ajax</a:t>
            </a:r>
            <a:r>
              <a:rPr lang="en-IN" sz="1500" dirty="0" smtClean="0"/>
              <a:t> call made is displayed on the console.</a:t>
            </a:r>
          </a:p>
          <a:p>
            <a:r>
              <a:rPr lang="en-IN" sz="1500" dirty="0" smtClean="0"/>
              <a:t>After this we have to add another event $(‘.confirmation  .view-</a:t>
            </a:r>
            <a:r>
              <a:rPr lang="en-IN" sz="1500" dirty="0" err="1" smtClean="0"/>
              <a:t>boardingg</a:t>
            </a:r>
            <a:r>
              <a:rPr lang="en-IN" sz="1500" dirty="0" smtClean="0"/>
              <a:t>-pass’) which is done in later slides. It wont work until some changes r done(better avoid this functionality in all </a:t>
            </a:r>
            <a:r>
              <a:rPr lang="en-IN" sz="1500" dirty="0" err="1" smtClean="0"/>
              <a:t>fa</a:t>
            </a:r>
            <a:r>
              <a:rPr lang="en-IN" sz="1500" dirty="0" smtClean="0"/>
              <a:t> the training)</a:t>
            </a:r>
            <a:endParaRPr lang="en-IN" sz="1500" dirty="0"/>
          </a:p>
        </p:txBody>
      </p:sp>
      <p:pic>
        <p:nvPicPr>
          <p:cNvPr id="5122" name="Picture 2"/>
          <p:cNvPicPr>
            <a:picLocks noChangeAspect="1" noChangeArrowheads="1"/>
          </p:cNvPicPr>
          <p:nvPr/>
        </p:nvPicPr>
        <p:blipFill>
          <a:blip r:embed="rId2" cstate="print"/>
          <a:srcRect/>
          <a:stretch>
            <a:fillRect/>
          </a:stretch>
        </p:blipFill>
        <p:spPr bwMode="auto">
          <a:xfrm>
            <a:off x="0" y="3861048"/>
            <a:ext cx="10163175" cy="5114925"/>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$.get instead of $.</a:t>
            </a:r>
            <a:r>
              <a:rPr lang="en-IN" dirty="0" err="1" smtClean="0"/>
              <a:t>ajax</a:t>
            </a:r>
            <a:endParaRPr lang="en-IN" dirty="0"/>
          </a:p>
        </p:txBody>
      </p:sp>
      <p:sp>
        <p:nvSpPr>
          <p:cNvPr id="3" name="Content Placeholder 2"/>
          <p:cNvSpPr>
            <a:spLocks noGrp="1"/>
          </p:cNvSpPr>
          <p:nvPr>
            <p:ph idx="1"/>
          </p:nvPr>
        </p:nvSpPr>
        <p:spPr/>
        <p:txBody>
          <a:bodyPr>
            <a:normAutofit/>
          </a:bodyPr>
          <a:lstStyle/>
          <a:p>
            <a:r>
              <a:rPr lang="en-IN" sz="1500" dirty="0" smtClean="0"/>
              <a:t>Takes </a:t>
            </a:r>
            <a:r>
              <a:rPr lang="en-IN" sz="1500" dirty="0" err="1" smtClean="0"/>
              <a:t>oly</a:t>
            </a:r>
            <a:r>
              <a:rPr lang="en-IN" sz="1500" dirty="0" smtClean="0"/>
              <a:t> 2 parameters : </a:t>
            </a:r>
            <a:r>
              <a:rPr lang="en-IN" sz="1500" dirty="0" err="1" smtClean="0"/>
              <a:t>url</a:t>
            </a:r>
            <a:r>
              <a:rPr lang="en-IN" sz="1500" dirty="0" smtClean="0"/>
              <a:t> and the success</a:t>
            </a:r>
            <a:endParaRPr lang="en-IN" sz="1500" dirty="0"/>
          </a:p>
        </p:txBody>
      </p:sp>
      <p:pic>
        <p:nvPicPr>
          <p:cNvPr id="6146" name="Picture 2"/>
          <p:cNvPicPr>
            <a:picLocks noChangeAspect="1" noChangeArrowheads="1"/>
          </p:cNvPicPr>
          <p:nvPr/>
        </p:nvPicPr>
        <p:blipFill>
          <a:blip r:embed="rId2" cstate="print"/>
          <a:srcRect/>
          <a:stretch>
            <a:fillRect/>
          </a:stretch>
        </p:blipFill>
        <p:spPr bwMode="auto">
          <a:xfrm>
            <a:off x="4499992" y="1268760"/>
            <a:ext cx="3105150" cy="104775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1043608" y="2708920"/>
            <a:ext cx="7105650" cy="360045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TotalTime>
  <Words>928</Words>
  <Application>Microsoft Office PowerPoint</Application>
  <PresentationFormat>On-screen Show (4:3)</PresentationFormat>
  <Paragraphs>84</Paragraphs>
  <Slides>25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PowerPoint Presentation</vt:lpstr>
      <vt:lpstr>PowerPoint Presentation</vt:lpstr>
      <vt:lpstr>AJAX asynchronous js n xml</vt:lpstr>
      <vt:lpstr>Wid ajax</vt:lpstr>
      <vt:lpstr>PowerPoint Presentation</vt:lpstr>
      <vt:lpstr>Ex 1 without ajax</vt:lpstr>
      <vt:lpstr>HTTP</vt:lpstr>
      <vt:lpstr>Ex 1 wid ajax</vt:lpstr>
      <vt:lpstr>$.get instead of $.ajax</vt:lpstr>
      <vt:lpstr>Data attr along wid url not doing(1st vid)</vt:lpstr>
      <vt:lpstr>Failed ajax requests wid error callback</vt:lpstr>
      <vt:lpstr>PowerPoint Presentation</vt:lpstr>
      <vt:lpstr>Two other callbacks</vt:lpstr>
      <vt:lpstr>PowerPoint Presentation</vt:lpstr>
      <vt:lpstr>3rd video js objects not doing</vt:lpstr>
      <vt:lpstr>AJAX forms(refer elswer fa better example)</vt:lpstr>
      <vt:lpstr>To send the data along with the request</vt:lpstr>
      <vt:lpstr>To send the data along with the request better way</vt:lpstr>
      <vt:lpstr>finally</vt:lpstr>
      <vt:lpstr>JSON</vt:lpstr>
      <vt:lpstr>AJAX with JSON(JS object notation) a std way to format data </vt:lpstr>
      <vt:lpstr>PowerPoint Presentation</vt:lpstr>
      <vt:lpstr>Namespace and trigger?</vt:lpstr>
      <vt:lpstr>Custom events</vt:lpstr>
      <vt:lpstr>Dont do plugins and promises</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SavithaS</dc:creator>
  <cp:lastModifiedBy>Savitha  S</cp:lastModifiedBy>
  <cp:revision>82</cp:revision>
  <dcterms:created xsi:type="dcterms:W3CDTF">2016-03-06T02:57:21Z</dcterms:created>
  <dcterms:modified xsi:type="dcterms:W3CDTF">2016-03-23T08:24:27Z</dcterms:modified>
</cp:coreProperties>
</file>